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6918" autoAdjust="0"/>
  </p:normalViewPr>
  <p:slideViewPr>
    <p:cSldViewPr>
      <p:cViewPr varScale="1">
        <p:scale>
          <a:sx n="63" d="100"/>
          <a:sy n="63" d="100"/>
        </p:scale>
        <p:origin x="1308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6E9330-9392-43C4-950A-D5CED98CCE45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3CD1D-C9AF-4900-92F4-C32D639F7F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87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3733912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E2670-9D3C-102C-4F84-BB8201035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3D0C18-DB19-16CC-92F5-8A6468B0D3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EC16EB-C654-71B6-9E09-8BCC4AAD8B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A0EE2-6AF9-2095-8786-3C53A74F58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9FB1F-C1F1-F064-135B-1D105D94D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3002141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3D1FA-B3A0-EB5B-0B5C-75FE8C88E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89CA2C-3D9A-70FD-5E5A-5E3E862A1B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0303A-AAE5-FE64-F14E-9D786C9A6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DFAE5-C182-DC12-BB5A-2E807D0B43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507BF-AEE4-6F5F-2AAD-0896E4EF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2765604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CBF9D-E5E8-294C-4A24-379BAFFF6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60B1D2-E6B5-6027-8DC9-64D47CCD39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5AD8E9-006D-79A4-63B5-274B06C57E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F1C0C-67DD-97A6-4151-AE8FA7F158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EEF6D-339E-04AE-F8ED-5908733A2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986365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FA55E-8EF9-F69A-52D7-9EA63C22C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5F8E26-9494-8536-258D-42AB249087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D219B2-B631-EC53-2A25-C64B1E3CF0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B448B-E6B5-473C-70DA-1D293F6B40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17D88-18EB-EC6E-E3C5-89CC1C10F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15913709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888F2-F708-69C2-C0FB-130DB1324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AD350C-202B-002E-855E-6E6C268BC0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093159-AAA9-3DAE-5D47-549C6F5BAB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2E9900-3668-2C59-837A-A9F5861003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616CD-1407-39C4-2949-8E5EBAB0B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14622017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83D46-6330-177D-EFEF-1283783C9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277DB3-6369-2095-800B-E37145A8C8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C76F4-07DC-1368-3150-36B023A766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1C3EF-49EE-3DD7-89E7-1C51531538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FCF76-8964-709C-5A95-C3CDF12D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5866533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42DD5-5BDB-F5F3-061B-CD2CC5620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2B738E-CFCF-8C1B-1650-38D070DC5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0B5A64-65C2-AFCC-D4EE-C8DA595ED7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D75AF-E675-26A5-B63A-4D7F744C94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2D64B-3474-F3E9-0D8A-62FBAC5B8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3380483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18243-FDCE-041C-0835-1F70761D7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2CFD95-8C27-D8F1-7196-6C23598A71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1F8F5E-81CC-5BE6-E81A-45E6DC063A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D7BFE-786A-E01A-C57B-60A03374C6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AB0C9-D2D4-FE39-B34D-B7CAD3FE9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12465753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2B1B1-F6B1-5103-D05A-54B560553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737E2D-3E67-AF4B-4E11-65E67B4107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BB42D8-98A9-2A9A-AC6F-99EFFAFD2B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6D207-963C-ABBC-E3F6-E2E68C2E0C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BF65E-1D1B-D7A4-87C7-C80B0D032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42392343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C38B1-DD24-4F2E-AEF2-52CC0749A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BBFD89-A283-8EB0-38ED-D7A8E24E8F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B4E661-77CB-1C2D-2BAB-A10554EDF4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448D9-E340-08D2-955C-47542CF063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ACAFE-AB6D-5426-A713-2551E8111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663200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4CCF0-6B7A-1F0D-9385-AF4DF1FB7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A6B447-6E9E-A9E2-7DA3-80B59B5E0B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8E6384-C7C8-8E52-2CCF-212CD9F25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839B3-7B8A-33FB-10A3-2626C503C4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3B01D-40E4-48EC-0D5A-9526C3826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2459646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AB0F7-E5B9-F898-B65D-8B534932A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A07768-49EB-F4BF-2DC7-2C14E785BB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61AFF3-FAAB-3E02-C987-9416CB8DD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552EB-7739-49DB-E4B0-12F7FBAAE4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747C8-29A7-72AC-4272-D61B75439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1488528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A39A4-645F-B4CA-33CF-94461744B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08EA96-281B-DB8C-FE1A-8F64F055E4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59D42E-3DE9-CF98-C0DB-7D7CEA323A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AE03C-4495-6AC5-CBA2-74160CE9BD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E52A3-CA2C-3987-099B-C7572D5D7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3621122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0FB73-72EA-D767-01F2-4C74E6188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2836FD-D15C-DBB9-59B9-3AE50A7100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D1546B-272E-FF4D-4063-01C570DCC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03AD0-0D9B-892F-57C5-003BF80231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FEB07-2E7F-D9B7-9A81-973B35208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252038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C4ABB-0ACE-AF65-BF8E-52830C75C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09D25B-5F65-CFE1-222E-470DDF42B2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302986-F5AC-1456-33FE-C98D387B36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45B3E-7D05-048E-E953-1CD0FBC26E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E06B7-7C4B-1894-0E93-04D69DBC7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3857857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4101D-5686-E14D-0CD5-BE3693842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9CA6A-5F94-E2E1-6AA7-5B2E395FB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257D7-3A2B-9C74-10CC-CE6DA1DA2D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E31BC-0148-3AB9-85A7-5A81995231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042E8-6D40-12C9-64C3-BAF209B7B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4117508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5021F-7CAF-A3C7-0088-696CFD612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1BC11F-1009-B1A2-6AFC-526740A8F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C6A28D-5752-C6F7-8DB7-481C65F618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717AA-F397-A679-15EE-2C280A87BE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990F6-A999-12B0-C1E1-9D100554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749420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DB32E-A468-F95D-8DFA-1FCBE0A31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ED5133-E874-5619-0406-B4E6D0C4E9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718FFC-8664-5AB6-B75E-048F2777F2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5C856-0784-4205-D842-7AFFC84C6A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FAF09-A5F5-024D-5210-5F64270C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671587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5CF4E-751B-147C-A100-75A3FE87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D19164-E337-EE82-A7EF-CA668E8017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7860DC-F949-701A-CB49-39CF1B7620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0F71D-C9A2-5085-2F5A-F2BEA3425A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AF57F-C04B-E497-9C40-7D361CCA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466112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8F3E-F126-8377-F4D6-AA14DF553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E91291-785C-296D-FE3F-947477E090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1BF68A-61F2-71C1-87FA-8AC67EDCBF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6F4EA-24D7-A9F0-C27C-6B15F90CD3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680A37-438E-4024-AA4D-C37C88ABBE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EC166-E22B-F0A4-0733-8CBB8DF42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Santhosh Parsi</a:t>
            </a:r>
          </a:p>
        </p:txBody>
      </p:sp>
    </p:spTree>
    <p:extLst>
      <p:ext uri="{BB962C8B-B14F-4D97-AF65-F5344CB8AC3E}">
        <p14:creationId xmlns:p14="http://schemas.microsoft.com/office/powerpoint/2010/main" val="1818819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9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1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1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3"/>
            <a:ext cx="22098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8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9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9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9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9" y="144463"/>
            <a:ext cx="533400" cy="244476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357189" y="6215064"/>
            <a:ext cx="1643063" cy="500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 fontAlgn="base">
              <a:spcBef>
                <a:spcPct val="0"/>
              </a:spcBef>
              <a:spcAft>
                <a:spcPct val="0"/>
              </a:spcAft>
              <a:defRPr/>
            </a:pPr>
            <a:endParaRPr lang="he-IL">
              <a:solidFill>
                <a:prstClr val="white"/>
              </a:solidFill>
            </a:endParaRPr>
          </a:p>
        </p:txBody>
      </p:sp>
      <p:pic>
        <p:nvPicPr>
          <p:cNvPr id="5" name="Picture 5" descr="DevAcademy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1" y="214314"/>
            <a:ext cx="25908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2928935"/>
            <a:ext cx="6500859" cy="1643074"/>
          </a:xfrm>
        </p:spPr>
        <p:txBody>
          <a:bodyPr anchor="t"/>
          <a:lstStyle>
            <a:lvl1pPr>
              <a:defRPr sz="4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he-I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8596" y="5072075"/>
            <a:ext cx="6400800" cy="1643050"/>
          </a:xfrm>
        </p:spPr>
        <p:txBody>
          <a:bodyPr/>
          <a:lstStyle>
            <a:lvl1pPr marL="0" indent="0" algn="l">
              <a:buNone/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30287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3" y="71414"/>
            <a:ext cx="8715436" cy="8572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3" y="1142985"/>
            <a:ext cx="8715436" cy="52864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04838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evAcademy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0813" y="5416551"/>
            <a:ext cx="2590800" cy="115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5" y="2143117"/>
            <a:ext cx="7772400" cy="1143008"/>
          </a:xfrm>
        </p:spPr>
        <p:txBody>
          <a:bodyPr anchor="t">
            <a:noAutofit/>
          </a:bodyPr>
          <a:lstStyle>
            <a:lvl1pPr algn="l" rtl="0">
              <a:defRPr sz="8800" b="1" cap="all"/>
            </a:lvl1pPr>
          </a:lstStyle>
          <a:p>
            <a:r>
              <a:rPr lang="en-US"/>
              <a:t>Click to edit Master title style</a:t>
            </a:r>
            <a:endParaRPr lang="he-I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035" y="3357563"/>
            <a:ext cx="7772400" cy="879477"/>
          </a:xfrm>
        </p:spPr>
        <p:txBody>
          <a:bodyPr anchor="b">
            <a:normAutofit/>
          </a:bodyPr>
          <a:lstStyle>
            <a:lvl1pPr marL="0" indent="0">
              <a:buNone/>
              <a:defRPr sz="3600" b="1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8885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285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58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2743201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1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1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1"/>
            <a:ext cx="2667000" cy="365125"/>
          </a:xfr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7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1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6248207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49" y="1280160"/>
            <a:ext cx="8553451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image1.jpe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876"/>
            <a:ext cx="9144000" cy="646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4314" y="71438"/>
            <a:ext cx="8715375" cy="72548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4314" y="1000125"/>
            <a:ext cx="8715375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8623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xStyles>
    <p:titleStyle>
      <a:lvl1pPr algn="l" rtl="0" fontAlgn="base">
        <a:spcBef>
          <a:spcPct val="0"/>
        </a:spcBef>
        <a:spcAft>
          <a:spcPct val="0"/>
        </a:spcAft>
        <a:defRPr sz="4400" b="1" kern="1200">
          <a:solidFill>
            <a:srgbClr val="FF99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rgbClr val="FF9900"/>
          </a:solidFill>
          <a:latin typeface="Calibri" pitchFamily="34" charset="0"/>
          <a:cs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DevOps is a combination of development (Dev) and operations (Ops) </a:t>
            </a:r>
          </a:p>
          <a:p>
            <a:r>
              <a:rPr lang="en-US" sz="1800" dirty="0"/>
              <a:t>DevOps a set of practices, principles, and tools designed to improve an organization's ability to deliver applications and services faster and more reliably.</a:t>
            </a:r>
          </a:p>
          <a:p>
            <a:r>
              <a:rPr lang="en-US" sz="1800" dirty="0"/>
              <a:t>In simple terms, DevOps is about:</a:t>
            </a:r>
          </a:p>
          <a:p>
            <a:r>
              <a:rPr lang="en-US" sz="1800" b="1" dirty="0"/>
              <a:t>Breaking down the wall </a:t>
            </a:r>
            <a:r>
              <a:rPr lang="en-US" sz="1800" dirty="0"/>
              <a:t>between software development teams (who write code) and operations teams (who deploy and maintain the code).</a:t>
            </a:r>
          </a:p>
          <a:p>
            <a:r>
              <a:rPr lang="en-US" sz="1800" b="1" dirty="0"/>
              <a:t>Automating</a:t>
            </a:r>
            <a:r>
              <a:rPr lang="en-US" sz="1800" dirty="0"/>
              <a:t> as much as possible: testing, integration, deployment, monitoring.</a:t>
            </a:r>
          </a:p>
          <a:p>
            <a:r>
              <a:rPr lang="en-US" sz="1800" b="1" dirty="0"/>
              <a:t>Continuously delivering </a:t>
            </a:r>
            <a:r>
              <a:rPr lang="en-US" sz="1800" dirty="0"/>
              <a:t>updates, features, and fixes to users faster and more safely.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7D9C1-EE9E-9F62-3D37-0D0AC9A1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514FC2-796B-BD1B-B209-EE7B32436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Stages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DB56B7-634F-6A5C-E970-2E02A1D28DB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DevOps lifecycle consists of several key stages that together enable continuous development, integration, testing, deployment, and monitoring of software. </a:t>
            </a:r>
          </a:p>
          <a:p>
            <a:r>
              <a:rPr lang="en-US" sz="2000" dirty="0"/>
              <a:t> Here’s a breakdown of the typical </a:t>
            </a:r>
            <a:r>
              <a:rPr lang="en-US" sz="2000" b="1" dirty="0"/>
              <a:t>DevOps stages:</a:t>
            </a:r>
          </a:p>
          <a:p>
            <a:r>
              <a:rPr lang="en-US" sz="2000" b="1" dirty="0"/>
              <a:t>1. Plan</a:t>
            </a:r>
          </a:p>
          <a:p>
            <a:r>
              <a:rPr lang="en-US" sz="2000" dirty="0"/>
              <a:t>Define project scope, requirements, and tasks.</a:t>
            </a:r>
          </a:p>
          <a:p>
            <a:r>
              <a:rPr lang="en-US" sz="2000" dirty="0"/>
              <a:t>Tools: Jira, Azure Boards, Trello</a:t>
            </a:r>
          </a:p>
          <a:p>
            <a:r>
              <a:rPr lang="en-US" sz="2000" b="1" dirty="0"/>
              <a:t>2. Develop</a:t>
            </a:r>
          </a:p>
          <a:p>
            <a:r>
              <a:rPr lang="en-US" sz="2000" dirty="0"/>
              <a:t>Write and manage source code collaboratively.</a:t>
            </a:r>
          </a:p>
          <a:p>
            <a:r>
              <a:rPr lang="en-US" sz="2000" dirty="0"/>
              <a:t>Use version control systems and code repositories.</a:t>
            </a:r>
          </a:p>
          <a:p>
            <a:r>
              <a:rPr lang="en-US" sz="2000" dirty="0"/>
              <a:t>Tools: Git, GitHub, GitLab, Bitbucket</a:t>
            </a:r>
          </a:p>
        </p:txBody>
      </p:sp>
    </p:spTree>
    <p:extLst>
      <p:ext uri="{BB962C8B-B14F-4D97-AF65-F5344CB8AC3E}">
        <p14:creationId xmlns:p14="http://schemas.microsoft.com/office/powerpoint/2010/main" val="2790692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8EA2B-91D7-F83A-58DF-299BADDEC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9E39A1-50E1-1F9D-AD32-67387D578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Stages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8CA3F5-BEF8-58E0-7AD5-05D0CF4F2BD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/>
              <a:t>3. Build</a:t>
            </a:r>
          </a:p>
          <a:p>
            <a:r>
              <a:rPr lang="en-US" sz="2000" dirty="0"/>
              <a:t>Compile and package code into executable applications.</a:t>
            </a:r>
          </a:p>
          <a:p>
            <a:r>
              <a:rPr lang="en-US" sz="2000" dirty="0"/>
              <a:t>Includes dependency management and artifact creation.</a:t>
            </a:r>
          </a:p>
          <a:p>
            <a:r>
              <a:rPr lang="en-US" sz="2000" dirty="0"/>
              <a:t>Tools: Maven, Gradle, Jenkins, Azure DevOps</a:t>
            </a:r>
          </a:p>
          <a:p>
            <a:r>
              <a:rPr lang="en-US" sz="2000" b="1" dirty="0"/>
              <a:t>4. Test</a:t>
            </a:r>
          </a:p>
          <a:p>
            <a:r>
              <a:rPr lang="en-US" sz="2000" dirty="0"/>
              <a:t>Automatically test the application for bugs, security issues, and performance problems.</a:t>
            </a:r>
          </a:p>
          <a:p>
            <a:r>
              <a:rPr lang="en-US" sz="2000" dirty="0"/>
              <a:t>Tools: Selenium, JUnit, NUnit, TestNG</a:t>
            </a:r>
          </a:p>
          <a:p>
            <a:r>
              <a:rPr lang="en-US" sz="2000" b="1" dirty="0"/>
              <a:t>5. Release</a:t>
            </a:r>
          </a:p>
          <a:p>
            <a:r>
              <a:rPr lang="en-US" sz="2000" dirty="0"/>
              <a:t>Prepare for deployment into production.</a:t>
            </a:r>
          </a:p>
          <a:p>
            <a:r>
              <a:rPr lang="en-US" sz="2000" dirty="0"/>
              <a:t>Ensure approval and compliance processes are followed.</a:t>
            </a:r>
          </a:p>
          <a:p>
            <a:r>
              <a:rPr lang="en-US" sz="2000" dirty="0"/>
              <a:t>Tools: Jenkins, GitLab CI/CD, Spinnaker</a:t>
            </a:r>
          </a:p>
        </p:txBody>
      </p:sp>
    </p:spTree>
    <p:extLst>
      <p:ext uri="{BB962C8B-B14F-4D97-AF65-F5344CB8AC3E}">
        <p14:creationId xmlns:p14="http://schemas.microsoft.com/office/powerpoint/2010/main" val="2624149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8C2C0-916A-D742-6675-142DFA9FC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52221B-A864-F0E9-9BA3-EA064A90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Stages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E13C34-D9D3-1B4A-118E-FDBD98A21C8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/>
              <a:t>6. Deploy</a:t>
            </a:r>
          </a:p>
          <a:p>
            <a:r>
              <a:rPr lang="en-US" sz="2000" dirty="0"/>
              <a:t>Automatically release applications to target environments.</a:t>
            </a:r>
          </a:p>
          <a:p>
            <a:r>
              <a:rPr lang="en-US" sz="2000" dirty="0"/>
              <a:t>Can involve blue/green or canary deployments.</a:t>
            </a:r>
          </a:p>
          <a:p>
            <a:r>
              <a:rPr lang="en-US" sz="2000" dirty="0"/>
              <a:t>Tools: Kubernetes, Docker, Ansible, AWS CodeDeploy</a:t>
            </a:r>
          </a:p>
          <a:p>
            <a:r>
              <a:rPr lang="en-US" sz="2000" b="1" dirty="0"/>
              <a:t>7. Operate</a:t>
            </a:r>
          </a:p>
          <a:p>
            <a:r>
              <a:rPr lang="en-US" sz="2000" dirty="0"/>
              <a:t>Manage and operate the application in production.</a:t>
            </a:r>
          </a:p>
          <a:p>
            <a:r>
              <a:rPr lang="en-US" sz="2000" dirty="0"/>
              <a:t>Ensure availability, performance, and reliability.</a:t>
            </a:r>
          </a:p>
          <a:p>
            <a:r>
              <a:rPr lang="en-US" sz="2000" dirty="0"/>
              <a:t>Tools: Kubernetes, Docker Swarm, Terraform</a:t>
            </a:r>
          </a:p>
          <a:p>
            <a:r>
              <a:rPr lang="en-US" sz="2000" b="1" dirty="0"/>
              <a:t>8. Monitor</a:t>
            </a:r>
          </a:p>
          <a:p>
            <a:r>
              <a:rPr lang="en-US" sz="2000" dirty="0"/>
              <a:t>Collect and analyze logs, metrics, and feedback from users.</a:t>
            </a:r>
          </a:p>
          <a:p>
            <a:r>
              <a:rPr lang="en-US" sz="2000" dirty="0"/>
              <a:t>Drive improvements based on real-world data.</a:t>
            </a:r>
          </a:p>
          <a:p>
            <a:r>
              <a:rPr lang="en-US" sz="2000" dirty="0"/>
              <a:t>Tools: Prometheus, Grafana, ELK Stack, Datadog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19186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703FC-6BAD-3025-64DD-AE5BB24AC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6C6EC4-A022-2643-C01C-AEB9205B3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Stages</a:t>
            </a:r>
            <a:endParaRPr lang="en-US" dirty="0"/>
          </a:p>
        </p:txBody>
      </p:sp>
      <p:pic>
        <p:nvPicPr>
          <p:cNvPr id="7170" name="Picture 2" descr="Generated image">
            <a:extLst>
              <a:ext uri="{FF2B5EF4-FFF2-40B4-BE49-F238E27FC236}">
                <a16:creationId xmlns:a16="http://schemas.microsoft.com/office/drawing/2014/main" id="{FF338545-1703-2AA2-91D2-A0B9782C7F46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6743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104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14104-90E3-89F5-E7F2-D6AF30C8F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C2B3EC-A378-CF5A-529A-C808E091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</a:t>
            </a:r>
            <a:r>
              <a:rPr lang="en-US" b="1" dirty="0" err="1"/>
              <a:t>LifeCycle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BF8288-6197-373E-3DBE-37ACCC48270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DevOps Lifecycle is a continuous process of software development, testing, deployment, and monitoring, all aimed at delivering high-quality software faster and more reliably. It's typically represented as an infinite loop with the following phases</a:t>
            </a:r>
          </a:p>
          <a:p>
            <a:r>
              <a:rPr lang="en-US" sz="2000" dirty="0"/>
              <a:t>DevOps Lifecycle Stages</a:t>
            </a:r>
          </a:p>
          <a:p>
            <a:r>
              <a:rPr lang="en-US" sz="2000" b="1" dirty="0"/>
              <a:t>1. Plan</a:t>
            </a:r>
          </a:p>
          <a:p>
            <a:r>
              <a:rPr lang="en-US" sz="2000" dirty="0"/>
              <a:t>Define requirements, user stories, and goals.</a:t>
            </a:r>
          </a:p>
          <a:p>
            <a:r>
              <a:rPr lang="en-US" sz="2000" dirty="0"/>
              <a:t>Tools: Jira, Azure Boards</a:t>
            </a:r>
          </a:p>
          <a:p>
            <a:r>
              <a:rPr lang="en-US" sz="2000" b="1" dirty="0"/>
              <a:t>2. Develop</a:t>
            </a:r>
          </a:p>
          <a:p>
            <a:r>
              <a:rPr lang="en-US" sz="2000" dirty="0"/>
              <a:t>Write and manage code using  version control</a:t>
            </a:r>
          </a:p>
          <a:p>
            <a:r>
              <a:rPr lang="en-US" sz="2000" dirty="0"/>
              <a:t>Tools: Git, GitHub, GitLab</a:t>
            </a:r>
          </a:p>
        </p:txBody>
      </p:sp>
    </p:spTree>
    <p:extLst>
      <p:ext uri="{BB962C8B-B14F-4D97-AF65-F5344CB8AC3E}">
        <p14:creationId xmlns:p14="http://schemas.microsoft.com/office/powerpoint/2010/main" val="719930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C7A80-1957-70CB-B320-4C552D75C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6F632B-B70A-A662-14CC-16866796B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</a:t>
            </a:r>
            <a:r>
              <a:rPr lang="en-US" b="1" dirty="0" err="1"/>
              <a:t>LifeCycle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A625EF-5BB6-5485-DEDF-04AEC3E1E7D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3. Build</a:t>
            </a:r>
          </a:p>
          <a:p>
            <a:r>
              <a:rPr lang="en-US" sz="2000" dirty="0"/>
              <a:t>Compile code, run unit tests, and prepare artifacts.</a:t>
            </a:r>
          </a:p>
          <a:p>
            <a:r>
              <a:rPr lang="en-US" sz="2000" dirty="0"/>
              <a:t>Tools: Maven, Gradle, Jenkins, Azure DevOps</a:t>
            </a:r>
          </a:p>
          <a:p>
            <a:r>
              <a:rPr lang="en-US" sz="2000" b="1" dirty="0"/>
              <a:t>4. Test</a:t>
            </a:r>
          </a:p>
          <a:p>
            <a:r>
              <a:rPr lang="en-US" sz="2000" dirty="0"/>
              <a:t>Automated and manual testing to ensure quality.</a:t>
            </a:r>
          </a:p>
          <a:p>
            <a:r>
              <a:rPr lang="en-US" sz="2000" dirty="0"/>
              <a:t>Tools: Selenium, JUnit, NUnit, Postman</a:t>
            </a:r>
          </a:p>
          <a:p>
            <a:r>
              <a:rPr lang="en-US" sz="2000" b="1" dirty="0"/>
              <a:t>5. Release</a:t>
            </a:r>
          </a:p>
          <a:p>
            <a:r>
              <a:rPr lang="en-US" sz="2000" dirty="0"/>
              <a:t>Approve and package the final build for deployment.</a:t>
            </a:r>
          </a:p>
          <a:p>
            <a:r>
              <a:rPr lang="en-US" sz="2000" dirty="0"/>
              <a:t>Tools: Jenkins, GitLab CI/CD</a:t>
            </a:r>
          </a:p>
        </p:txBody>
      </p:sp>
    </p:spTree>
    <p:extLst>
      <p:ext uri="{BB962C8B-B14F-4D97-AF65-F5344CB8AC3E}">
        <p14:creationId xmlns:p14="http://schemas.microsoft.com/office/powerpoint/2010/main" val="1581786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CB0413-F22A-998D-401A-E767CFAD8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A18244-C463-D2EA-75DC-3C49F896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</a:t>
            </a:r>
            <a:r>
              <a:rPr lang="en-US" b="1" dirty="0" err="1"/>
              <a:t>LifeCycle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CFD17A-2E39-31C9-C069-78870B63EF0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6. Deploy</a:t>
            </a:r>
          </a:p>
          <a:p>
            <a:r>
              <a:rPr lang="en-US" sz="2000" dirty="0"/>
              <a:t>Roll out the application to production or staging.</a:t>
            </a:r>
          </a:p>
          <a:p>
            <a:r>
              <a:rPr lang="en-US" sz="2000" dirty="0"/>
              <a:t>Tools: Kubernetes, Docker, Ansible</a:t>
            </a:r>
          </a:p>
          <a:p>
            <a:r>
              <a:rPr lang="en-US" sz="2000" b="1" dirty="0"/>
              <a:t>7. Operate</a:t>
            </a:r>
          </a:p>
          <a:p>
            <a:r>
              <a:rPr lang="en-US" sz="2000" dirty="0"/>
              <a:t>Maintain system health and manage infrastructure.</a:t>
            </a:r>
          </a:p>
          <a:p>
            <a:r>
              <a:rPr lang="en-US" sz="2000" dirty="0"/>
              <a:t>Tools: Terraform,Azure,AWS,GCP</a:t>
            </a:r>
          </a:p>
          <a:p>
            <a:r>
              <a:rPr lang="en-US" sz="2000" b="1" dirty="0"/>
              <a:t>8. Monitor</a:t>
            </a:r>
          </a:p>
          <a:p>
            <a:r>
              <a:rPr lang="en-US" sz="2000" dirty="0"/>
              <a:t>Collect data, logs, and metrics for performance and issues.</a:t>
            </a:r>
          </a:p>
          <a:p>
            <a:r>
              <a:rPr lang="en-US" sz="2000" dirty="0"/>
              <a:t>Tools: Prometheus, Grafana, ELK Stack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0349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D0F86-4807-E768-1C30-2F0660D09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C09AD8-B369-15B9-78AF-CC334CFB4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DevOps </a:t>
            </a:r>
            <a:r>
              <a:rPr lang="en-US" b="1" dirty="0" err="1"/>
              <a:t>LifeCycle</a:t>
            </a:r>
            <a:endParaRPr lang="en-US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F76E6E82-626E-689A-B952-C5BAC0343BD9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1066800" y="1600200"/>
            <a:ext cx="65532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46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FABD8-5620-78CA-C64A-D9AF807B8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A1DC69-48A6-0798-3E33-EE02E82CC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Automation in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4E8AB-663C-C418-9EE4-D223D383524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/>
              <a:t>Automation in DevOps is key to speeding up software delivery, improving quality, and reducing manual errors. </a:t>
            </a:r>
          </a:p>
          <a:p>
            <a:r>
              <a:rPr lang="en-US" sz="2000" dirty="0"/>
              <a:t>It spans the entire DevOps lifecycle.</a:t>
            </a:r>
          </a:p>
          <a:p>
            <a:r>
              <a:rPr lang="en-US" sz="2000" dirty="0"/>
              <a:t> Here's a breakdown of the various automation areas in DevOps:	</a:t>
            </a:r>
          </a:p>
          <a:p>
            <a:r>
              <a:rPr lang="en-US" sz="2000" b="1" dirty="0"/>
              <a:t>🔧 1. Infrastructure Automation</a:t>
            </a:r>
          </a:p>
          <a:p>
            <a:r>
              <a:rPr lang="en-US" sz="2000" dirty="0"/>
              <a:t>Automating provisioning and configuration of servers and cloud resources.</a:t>
            </a:r>
          </a:p>
          <a:p>
            <a:r>
              <a:rPr lang="en-US" sz="2000" dirty="0"/>
              <a:t>Tools: Terraform, Ansible, AWS CloudFormation, Chef, Puppet</a:t>
            </a:r>
          </a:p>
          <a:p>
            <a:r>
              <a:rPr lang="en-US" sz="2000" dirty="0"/>
              <a:t>Benefits: Faster environment setup, consistency, and scalability</a:t>
            </a:r>
          </a:p>
          <a:p>
            <a:r>
              <a:rPr lang="en-US" sz="2000" b="1" dirty="0"/>
              <a:t>💻 2. Build Automation</a:t>
            </a:r>
          </a:p>
          <a:p>
            <a:r>
              <a:rPr lang="en-US" sz="2000" dirty="0"/>
              <a:t>Automates compiling source code, resolving dependencies, and creating artifacts.</a:t>
            </a:r>
          </a:p>
          <a:p>
            <a:r>
              <a:rPr lang="en-US" sz="2000" dirty="0"/>
              <a:t>Tools: Jenkins, Maven, Gradle, GitLab CI</a:t>
            </a:r>
          </a:p>
          <a:p>
            <a:r>
              <a:rPr lang="en-US" sz="2000" dirty="0"/>
              <a:t>Benefits: Faster and consistent builds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47722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6F332-5BA9-0708-4DF4-482093CDF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6C25C0-8009-4211-D91D-D2F262725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Automation in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885D29-39C9-036C-1D6A-A8D80872C0D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/>
              <a:t>✅ 3. Test Automation</a:t>
            </a:r>
          </a:p>
          <a:p>
            <a:r>
              <a:rPr lang="en-US" sz="2000" dirty="0"/>
              <a:t>Automatically runs unit, integration, and regression tests during CI/CD.</a:t>
            </a:r>
          </a:p>
          <a:p>
            <a:r>
              <a:rPr lang="en-US" sz="2000" dirty="0"/>
              <a:t>Tools: Selenium, JUnit, NUnit, Postman, Cypress</a:t>
            </a:r>
          </a:p>
          <a:p>
            <a:r>
              <a:rPr lang="en-US" sz="2000" dirty="0"/>
              <a:t>Benefits: Catch bugs early, save time, increase test coverage</a:t>
            </a:r>
          </a:p>
          <a:p>
            <a:r>
              <a:rPr lang="en-US" sz="2000" b="1" dirty="0"/>
              <a:t>🚀 4. Deployment Automation</a:t>
            </a:r>
          </a:p>
          <a:p>
            <a:r>
              <a:rPr lang="en-US" sz="2000" dirty="0"/>
              <a:t>Automates the release of applications to various environments.</a:t>
            </a:r>
          </a:p>
          <a:p>
            <a:r>
              <a:rPr lang="en-US" sz="2000" dirty="0"/>
              <a:t>Tools: Jenkins, Spinnaker, Argo CD, Octopus Deploy</a:t>
            </a:r>
          </a:p>
          <a:p>
            <a:r>
              <a:rPr lang="en-US" sz="2000" dirty="0"/>
              <a:t>Benefits: Faster, safer, and repeatable deployments</a:t>
            </a:r>
          </a:p>
          <a:p>
            <a:r>
              <a:rPr lang="en-US" sz="2000" b="1" dirty="0"/>
              <a:t>5. CI/CD Pipeline Automation</a:t>
            </a:r>
          </a:p>
          <a:p>
            <a:r>
              <a:rPr lang="en-US" sz="2000" dirty="0"/>
              <a:t>Automates the entire workflow from code commit to deployment.</a:t>
            </a:r>
          </a:p>
          <a:p>
            <a:r>
              <a:rPr lang="en-US" sz="2000" dirty="0"/>
              <a:t>Tools: GitHub Actions, GitLab CI/CD, Azure DevOps, </a:t>
            </a:r>
            <a:r>
              <a:rPr lang="en-US" sz="2000" dirty="0" err="1"/>
              <a:t>CircleCI</a:t>
            </a:r>
            <a:endParaRPr lang="en-US" sz="2000" dirty="0"/>
          </a:p>
          <a:p>
            <a:r>
              <a:rPr lang="en-US" sz="2000" dirty="0"/>
              <a:t>Benefits: Reduced manual effort, faster feedback loops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179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D53F7-443B-E3E4-7D94-2CB09DD9B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8FB6A4-A866-54B1-3289-E44C144EE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parts of DevOps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32E8BF-61AE-262A-5B22-5A031BA1D8B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CI/CD</a:t>
            </a:r>
            <a:r>
              <a:rPr lang="en-US" sz="1800" dirty="0"/>
              <a:t> (Continuous Integration / Continuous Deployment): Automatically building, testing, and deploying code changes.</a:t>
            </a:r>
          </a:p>
          <a:p>
            <a:r>
              <a:rPr lang="en-US" sz="1800" b="1" dirty="0"/>
              <a:t>Automation</a:t>
            </a:r>
            <a:r>
              <a:rPr lang="en-US" sz="1800" dirty="0"/>
              <a:t>: Reducing manual work in testing, deployments, infrastructure management, etc.</a:t>
            </a:r>
          </a:p>
          <a:p>
            <a:r>
              <a:rPr lang="en-US" sz="1800" b="1" dirty="0"/>
              <a:t>Monitoring and Logging</a:t>
            </a:r>
            <a:r>
              <a:rPr lang="en-US" sz="1800" dirty="0"/>
              <a:t>: Keeping track of software performance and errors in real-time.</a:t>
            </a:r>
          </a:p>
          <a:p>
            <a:r>
              <a:rPr lang="en-US" sz="1800" b="1" dirty="0"/>
              <a:t>Collaboration and Communication</a:t>
            </a:r>
            <a:r>
              <a:rPr lang="en-US" sz="1800" dirty="0"/>
              <a:t>: Developers, testers, security, and operations teams working closely together.</a:t>
            </a:r>
          </a:p>
          <a:p>
            <a:r>
              <a:rPr lang="en-US" sz="1800" b="1" dirty="0"/>
              <a:t>Infrastructure as Code (</a:t>
            </a:r>
            <a:r>
              <a:rPr lang="en-US" sz="1800" b="1" dirty="0" err="1"/>
              <a:t>IaC</a:t>
            </a:r>
            <a:r>
              <a:rPr lang="en-US" sz="1800" b="1" dirty="0"/>
              <a:t>)</a:t>
            </a:r>
            <a:r>
              <a:rPr lang="en-US" sz="1800" dirty="0"/>
              <a:t>: Managing servers and infrastructure with code (using tools like Terraform, Ansible, etc.).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54351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C8FA4-2A06-C638-97EF-A5E9DBCBE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CAEE1D-F334-D098-014E-80C4DEF9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Automation in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2E7A1F-ADBC-700F-355E-B5D33B3E302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🔍 6. Monitoring &amp; Alerting Automation</a:t>
            </a:r>
          </a:p>
          <a:p>
            <a:r>
              <a:rPr lang="en-US" sz="2000" dirty="0"/>
              <a:t>Automatically collects logs, metrics, and sends alerts on anomalies.</a:t>
            </a:r>
          </a:p>
          <a:p>
            <a:r>
              <a:rPr lang="en-US" sz="2000" dirty="0"/>
              <a:t>Tools: Prometheus, Grafana, ELK Stack, Datadog, New Relic</a:t>
            </a:r>
          </a:p>
          <a:p>
            <a:r>
              <a:rPr lang="en-US" sz="2000" dirty="0"/>
              <a:t>Benefits: Immediate detection of issues and reduced downtime</a:t>
            </a:r>
          </a:p>
          <a:p>
            <a:r>
              <a:rPr lang="en-US" sz="2000" dirty="0"/>
              <a:t>🔐 7. Security Automation (</a:t>
            </a:r>
            <a:r>
              <a:rPr lang="en-US" sz="2000" dirty="0" err="1"/>
              <a:t>DevSecOps</a:t>
            </a:r>
            <a:r>
              <a:rPr lang="en-US" sz="2000" dirty="0"/>
              <a:t>)</a:t>
            </a:r>
          </a:p>
          <a:p>
            <a:r>
              <a:rPr lang="en-US" sz="2000" dirty="0"/>
              <a:t>Integrates security checks into CI/CD pipelines automatically.</a:t>
            </a:r>
          </a:p>
          <a:p>
            <a:r>
              <a:rPr lang="en-US" sz="2000" dirty="0"/>
              <a:t>Tools: </a:t>
            </a:r>
            <a:r>
              <a:rPr lang="en-US" sz="2000" dirty="0" err="1"/>
              <a:t>Snyk</a:t>
            </a:r>
            <a:r>
              <a:rPr lang="en-US" sz="2000" dirty="0"/>
              <a:t>, Aqua, SonarQube, OWASP ZAP</a:t>
            </a:r>
          </a:p>
          <a:p>
            <a:r>
              <a:rPr lang="en-US" sz="2000" dirty="0"/>
              <a:t>Benefits: Early detection of vulnerabilities, improved compliance</a:t>
            </a:r>
          </a:p>
          <a:p>
            <a:r>
              <a:rPr lang="en-US" sz="2000" dirty="0"/>
              <a:t>📜 8. Documentation Automation</a:t>
            </a:r>
          </a:p>
          <a:p>
            <a:r>
              <a:rPr lang="en-US" sz="2000" dirty="0"/>
              <a:t>Automatically generates or updates documentation from code or pipelines.</a:t>
            </a:r>
          </a:p>
          <a:p>
            <a:r>
              <a:rPr lang="en-US" sz="2000" dirty="0"/>
              <a:t>Tools: Swagger/</a:t>
            </a:r>
            <a:r>
              <a:rPr lang="en-US" sz="2000" dirty="0" err="1"/>
              <a:t>OpenAPI</a:t>
            </a:r>
            <a:r>
              <a:rPr lang="en-US" sz="2000" dirty="0"/>
              <a:t>, </a:t>
            </a:r>
            <a:r>
              <a:rPr lang="en-US" sz="2000" dirty="0" err="1"/>
              <a:t>Doxygen</a:t>
            </a:r>
            <a:r>
              <a:rPr lang="en-US" sz="2000" dirty="0"/>
              <a:t>, </a:t>
            </a:r>
            <a:r>
              <a:rPr lang="en-US" sz="2000" dirty="0" err="1"/>
              <a:t>MkDocs</a:t>
            </a:r>
            <a:endParaRPr lang="en-US" sz="2000" dirty="0"/>
          </a:p>
          <a:p>
            <a:r>
              <a:rPr lang="en-US" sz="2000" dirty="0"/>
              <a:t>Benefits: Up-to-date documentation without manual effort</a:t>
            </a:r>
          </a:p>
        </p:txBody>
      </p:sp>
    </p:spTree>
    <p:extLst>
      <p:ext uri="{BB962C8B-B14F-4D97-AF65-F5344CB8AC3E}">
        <p14:creationId xmlns:p14="http://schemas.microsoft.com/office/powerpoint/2010/main" val="29289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34A810-78F1-3BAD-E6D3-637126C72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7A5BDA-4139-B1B9-184C-BD85EB92D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Automation in DevOps</a:t>
            </a:r>
            <a:endParaRPr lang="en-US" dirty="0"/>
          </a:p>
        </p:txBody>
      </p:sp>
      <p:pic>
        <p:nvPicPr>
          <p:cNvPr id="12290" name="Picture 2" descr="Generated image">
            <a:extLst>
              <a:ext uri="{FF2B5EF4-FFF2-40B4-BE49-F238E27FC236}">
                <a16:creationId xmlns:a16="http://schemas.microsoft.com/office/drawing/2014/main" id="{B2F1ED60-F1E3-1EFA-1258-20629F40CA6F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600200"/>
            <a:ext cx="69342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666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BFE23-F917-FC44-4573-9A3ACBA8F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CD78E1-49AC-E698-C7F9-2B38F1091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2D3477-E8D9-FE7D-E3A6-3F55A235CA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000" b="1" dirty="0"/>
              <a:t>Popular DevOps tools</a:t>
            </a:r>
            <a:r>
              <a:rPr lang="en-US" sz="2000" dirty="0"/>
              <a:t>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/>
              <a:t>CI/CD</a:t>
            </a:r>
            <a:r>
              <a:rPr lang="en-US" sz="2000" dirty="0"/>
              <a:t>: Jenkins, GitHub Actions, GitLab CI, Azure DevOps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/>
              <a:t>Containers</a:t>
            </a:r>
            <a:r>
              <a:rPr lang="en-US" sz="2000" dirty="0"/>
              <a:t>: Docker, Kubernetes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/>
              <a:t>Monitoring</a:t>
            </a:r>
            <a:r>
              <a:rPr lang="en-US" sz="2000" dirty="0"/>
              <a:t>: Prometheus, Grafana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/>
              <a:t>Infrastructure</a:t>
            </a:r>
            <a:r>
              <a:rPr lang="en-US" sz="2000" dirty="0"/>
              <a:t>: Terraform, Ansible, AWS CloudFormation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0260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6698A-2222-5272-31D8-3F541CCA6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8E11E4-1C33-D93C-4483-EA5892E66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DevOps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DAEA03-2910-2DA2-3819-BE4234A7627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DevOps helps teams deliver better software, faster and more reliably.</a:t>
            </a:r>
          </a:p>
          <a:p>
            <a:r>
              <a:rPr lang="en-US" sz="2000" dirty="0"/>
              <a:t>Here are the main reasons organizations adopt DevOps:</a:t>
            </a:r>
          </a:p>
          <a:p>
            <a:r>
              <a:rPr lang="en-US" sz="2000" b="1" dirty="0"/>
              <a:t>1. Faster Time to Market: </a:t>
            </a:r>
            <a:r>
              <a:rPr lang="en-US" sz="2000" dirty="0"/>
              <a:t>DevOps enables rapid development, automated testing, and continuous deployment, allowing features and fixes to reach users faster.</a:t>
            </a:r>
          </a:p>
          <a:p>
            <a:r>
              <a:rPr lang="en-US" sz="2000" b="1" dirty="0"/>
              <a:t>2. Improved Quality and Reliability: </a:t>
            </a:r>
            <a:r>
              <a:rPr lang="en-US" sz="2000" dirty="0"/>
              <a:t>Automated testing and monitoring ensure fewer bugs and more stable releases. Problems are found and fixed earlier.</a:t>
            </a:r>
          </a:p>
          <a:p>
            <a:r>
              <a:rPr lang="en-US" sz="2000" b="1" dirty="0"/>
              <a:t>3. Continuous Delivery: </a:t>
            </a:r>
            <a:r>
              <a:rPr lang="en-US" sz="2000" dirty="0"/>
              <a:t>With CI/CD pipelines, software updates can be delivered frequently and automatically, often multiple times a day.</a:t>
            </a:r>
          </a:p>
          <a:p>
            <a:r>
              <a:rPr lang="en-US" sz="2000" b="1" dirty="0"/>
              <a:t>4. Better Collaboration: </a:t>
            </a:r>
            <a:r>
              <a:rPr lang="en-US" sz="2000" dirty="0"/>
              <a:t>DevOps promotes a culture of shared responsibility between developers and operations, breaking down silos and improving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1324282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29955-40D5-976E-84BE-1037DA950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C4549-5650-7D62-B3AE-B40D3B981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DevOps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ADAB0F-C5D3-0146-A890-3B9051B08F2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🔧 5. </a:t>
            </a:r>
            <a:r>
              <a:rPr lang="en-US" sz="2000" b="1" dirty="0"/>
              <a:t>Automation Reduces Errors: </a:t>
            </a:r>
            <a:r>
              <a:rPr lang="en-US" sz="2000" dirty="0"/>
              <a:t>By automating builds, tests, deployments, and infrastructure provisioning, DevOps reduces manual errors and human intervention.</a:t>
            </a:r>
          </a:p>
          <a:p>
            <a:r>
              <a:rPr lang="en-US" sz="2000" dirty="0"/>
              <a:t>📈 6. </a:t>
            </a:r>
            <a:r>
              <a:rPr lang="en-US" sz="2000" b="1" dirty="0"/>
              <a:t>Scalability and Flexibility: </a:t>
            </a:r>
            <a:r>
              <a:rPr lang="en-US" sz="2000" dirty="0"/>
              <a:t>With practices like Infrastructure as Code and containerization, DevOps helps teams scale applications and infrastructure efficiently.</a:t>
            </a:r>
          </a:p>
          <a:p>
            <a:r>
              <a:rPr lang="en-US" sz="2000" dirty="0"/>
              <a:t>📊 7. </a:t>
            </a:r>
            <a:r>
              <a:rPr lang="en-US" sz="2000" b="1" dirty="0"/>
              <a:t>Continuous Feedback and Improvement: </a:t>
            </a:r>
            <a:r>
              <a:rPr lang="en-US" sz="2000" dirty="0"/>
              <a:t>Integrated monitoring and logging tools provide insights that help continuously improve application performance and user satisfaction.</a:t>
            </a:r>
          </a:p>
          <a:p>
            <a:r>
              <a:rPr lang="en-US" sz="2000" dirty="0"/>
              <a:t>💸 8. </a:t>
            </a:r>
            <a:r>
              <a:rPr lang="en-US" sz="2000" b="1" dirty="0"/>
              <a:t>Cost Savings</a:t>
            </a:r>
            <a:r>
              <a:rPr lang="en-US" sz="2000" dirty="0"/>
              <a:t>: Faster development cycles, fewer outages, and efficient infrastructure management often lead to lower operational costs.</a:t>
            </a:r>
          </a:p>
        </p:txBody>
      </p:sp>
    </p:spTree>
    <p:extLst>
      <p:ext uri="{BB962C8B-B14F-4D97-AF65-F5344CB8AC3E}">
        <p14:creationId xmlns:p14="http://schemas.microsoft.com/office/powerpoint/2010/main" val="3282191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99EA8-E637-E0B4-C279-7DBDE3A5F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15BEC5-3645-8C32-1E83-BD67AB240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EB425A-8DB5-F445-EADE-DB6DE816C6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b="1" dirty="0"/>
              <a:t>🔄 1. Faster Release Cycles</a:t>
            </a:r>
          </a:p>
          <a:p>
            <a:r>
              <a:rPr lang="en-US" sz="2000" dirty="0"/>
              <a:t>Automates the software development lifecycle.</a:t>
            </a:r>
          </a:p>
          <a:p>
            <a:r>
              <a:rPr lang="en-US" sz="2000" dirty="0"/>
              <a:t>Allows rapid delivery of features, bug fixes, and updates.</a:t>
            </a:r>
          </a:p>
          <a:p>
            <a:r>
              <a:rPr lang="en-US" sz="2000" b="1" dirty="0"/>
              <a:t>✅ 2. Improved Quality and Fewer Failures</a:t>
            </a:r>
          </a:p>
          <a:p>
            <a:r>
              <a:rPr lang="en-US" sz="2000" dirty="0"/>
              <a:t>Continuous integration and automated testing catch issues early.</a:t>
            </a:r>
          </a:p>
          <a:p>
            <a:r>
              <a:rPr lang="en-US" sz="2000" dirty="0"/>
              <a:t>Frequent small updates reduce risk compared to big releases.</a:t>
            </a:r>
          </a:p>
          <a:p>
            <a:r>
              <a:rPr lang="en-US" sz="2000" b="1" dirty="0"/>
              <a:t>🤝 3. Better Collaboration and Communication</a:t>
            </a:r>
          </a:p>
          <a:p>
            <a:r>
              <a:rPr lang="en-US" sz="2000" dirty="0"/>
              <a:t>Breaks down silos between development, operations, QA, and other teams.</a:t>
            </a:r>
          </a:p>
          <a:p>
            <a:r>
              <a:rPr lang="en-US" sz="2000" dirty="0"/>
              <a:t>Encourages a culture of shared responsibility and accountability.</a:t>
            </a:r>
          </a:p>
          <a:p>
            <a:r>
              <a:rPr lang="en-US" sz="2000" dirty="0"/>
              <a:t>🛠️ 4. Increased Automation and Efficiency</a:t>
            </a:r>
          </a:p>
          <a:p>
            <a:r>
              <a:rPr lang="en-US" sz="2000" dirty="0"/>
              <a:t>Reduces manual work through CI/CD pipelines, infrastructure as code, and automated testing.</a:t>
            </a:r>
          </a:p>
          <a:p>
            <a:r>
              <a:rPr lang="en-US" sz="2000" dirty="0"/>
              <a:t>Speeds up development and deployment processes.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31501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C0A69-23E4-1257-4936-DDCB1C4CB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492621-AA4B-E4D8-5D0B-1FDF96E55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C7E281-22D4-C1F7-E9BA-954550D3DCB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📈 5. Improved Performance and Monitoring</a:t>
            </a:r>
          </a:p>
          <a:p>
            <a:r>
              <a:rPr lang="en-US" sz="2000" dirty="0"/>
              <a:t>Continuous monitoring tools help identify and fix performance bottlenecks quickly.</a:t>
            </a:r>
          </a:p>
          <a:p>
            <a:r>
              <a:rPr lang="en-US" sz="2000" dirty="0"/>
              <a:t>Real-time insights into system health and usage.</a:t>
            </a:r>
          </a:p>
          <a:p>
            <a:r>
              <a:rPr lang="en-US" sz="2000" dirty="0"/>
              <a:t>💪6. Greater Stability and Reliability</a:t>
            </a:r>
          </a:p>
          <a:p>
            <a:r>
              <a:rPr lang="en-US" sz="2000" dirty="0"/>
              <a:t>Automated rollback, containerization, and consistent environments reduce deployment issues.</a:t>
            </a:r>
          </a:p>
          <a:p>
            <a:r>
              <a:rPr lang="en-US" sz="2000" dirty="0"/>
              <a:t>Faster recovery from failures.</a:t>
            </a:r>
          </a:p>
          <a:p>
            <a:r>
              <a:rPr lang="en-US" sz="2000" dirty="0"/>
              <a:t>📦 7. Scalable Infrastructure</a:t>
            </a:r>
          </a:p>
          <a:p>
            <a:r>
              <a:rPr lang="en-US" sz="2000" dirty="0"/>
              <a:t>Tools like Kubernetes and Terraform help scale applications and infrastructure seamlessly.</a:t>
            </a:r>
          </a:p>
          <a:p>
            <a:r>
              <a:rPr lang="en-US" sz="2000" dirty="0"/>
              <a:t>Easier to manage complex or cloud-based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32012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27D17-F82D-E426-4539-65008C2E0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02D028-A5D1-A901-D6B6-DFB717F0B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DevOps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DC30F6-B519-53CD-99B9-1D1CBC97456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🔒 8. Enhanced Security</a:t>
            </a:r>
          </a:p>
          <a:p>
            <a:r>
              <a:rPr lang="en-US" sz="2000" dirty="0" err="1"/>
              <a:t>DevSecOps</a:t>
            </a:r>
            <a:r>
              <a:rPr lang="en-US" sz="2000" dirty="0"/>
              <a:t> integrates security checks into every stage of the pipeline.</a:t>
            </a:r>
          </a:p>
          <a:p>
            <a:r>
              <a:rPr lang="en-US" sz="2000" dirty="0"/>
              <a:t>Ensures compliance and reduces vulnerabilities early in development.</a:t>
            </a:r>
          </a:p>
          <a:p>
            <a:r>
              <a:rPr lang="en-US" sz="2000" dirty="0"/>
              <a:t>💰 9. Cost Savings</a:t>
            </a:r>
          </a:p>
          <a:p>
            <a:r>
              <a:rPr lang="en-US" sz="2000" dirty="0"/>
              <a:t>Less downtime, faster delivery, and automation lead to reduced operational costs over time.</a:t>
            </a:r>
          </a:p>
          <a:p>
            <a:r>
              <a:rPr lang="en-US" sz="2000" dirty="0"/>
              <a:t>🌟 10. Continuous Improvement</a:t>
            </a:r>
          </a:p>
          <a:p>
            <a:r>
              <a:rPr lang="en-US" sz="2000" dirty="0"/>
              <a:t>Feedback loops from monitoring and end users help continuously refine the product and process.</a:t>
            </a:r>
          </a:p>
        </p:txBody>
      </p:sp>
    </p:spTree>
    <p:extLst>
      <p:ext uri="{BB962C8B-B14F-4D97-AF65-F5344CB8AC3E}">
        <p14:creationId xmlns:p14="http://schemas.microsoft.com/office/powerpoint/2010/main" val="3113985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B8582-C38F-4A58-F8A0-9FB3C5647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827BF-1B26-8199-076D-6D45E6DFC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DevOps</a:t>
            </a:r>
            <a:endParaRPr lang="en-US" dirty="0"/>
          </a:p>
        </p:txBody>
      </p:sp>
      <p:pic>
        <p:nvPicPr>
          <p:cNvPr id="4098" name="Picture 2" descr="Generated image">
            <a:extLst>
              <a:ext uri="{FF2B5EF4-FFF2-40B4-BE49-F238E27FC236}">
                <a16:creationId xmlns:a16="http://schemas.microsoft.com/office/drawing/2014/main" id="{31D2942A-FD97-177C-2AF9-668F25DA5BD5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28800"/>
            <a:ext cx="65532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962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8486</TotalTime>
  <Words>1648</Words>
  <Application>Microsoft Office PowerPoint</Application>
  <PresentationFormat>On-screen Show (4:3)</PresentationFormat>
  <Paragraphs>211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Tw Cen MT</vt:lpstr>
      <vt:lpstr>Wingdings</vt:lpstr>
      <vt:lpstr>Wingdings 2</vt:lpstr>
      <vt:lpstr>Median</vt:lpstr>
      <vt:lpstr>Custom Design</vt:lpstr>
      <vt:lpstr>DevOps Overview</vt:lpstr>
      <vt:lpstr>Key parts of DevOps</vt:lpstr>
      <vt:lpstr>DevOps</vt:lpstr>
      <vt:lpstr>Why DevOps</vt:lpstr>
      <vt:lpstr>Why DevOps</vt:lpstr>
      <vt:lpstr>Benefits of DevOps</vt:lpstr>
      <vt:lpstr>Benefits of DevOps</vt:lpstr>
      <vt:lpstr>Benefits of DevOps</vt:lpstr>
      <vt:lpstr>Benefits of DevOps</vt:lpstr>
      <vt:lpstr>DevOps Stages</vt:lpstr>
      <vt:lpstr>DevOps Stages</vt:lpstr>
      <vt:lpstr>DevOps Stages</vt:lpstr>
      <vt:lpstr>DevOps Stages</vt:lpstr>
      <vt:lpstr>DevOps LifeCycle</vt:lpstr>
      <vt:lpstr>DevOps LifeCycle</vt:lpstr>
      <vt:lpstr>DevOps LifeCycle</vt:lpstr>
      <vt:lpstr>DevOps LifeCycle</vt:lpstr>
      <vt:lpstr>Automation in DevOps</vt:lpstr>
      <vt:lpstr>Automation in DevOps</vt:lpstr>
      <vt:lpstr>Automation in DevOps</vt:lpstr>
      <vt:lpstr>Automation in DevOps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</dc:title>
  <dc:creator>santuparsi</dc:creator>
  <cp:lastModifiedBy>Santhosh Kumar</cp:lastModifiedBy>
  <cp:revision>406</cp:revision>
  <dcterms:created xsi:type="dcterms:W3CDTF">2006-08-16T00:00:00Z</dcterms:created>
  <dcterms:modified xsi:type="dcterms:W3CDTF">2025-05-06T17:26:28Z</dcterms:modified>
</cp:coreProperties>
</file>

<file path=docProps/thumbnail.jpeg>
</file>